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8" r:id="rId3"/>
    <p:sldId id="275" r:id="rId4"/>
    <p:sldId id="277" r:id="rId5"/>
    <p:sldId id="278" r:id="rId6"/>
    <p:sldId id="284" r:id="rId7"/>
    <p:sldId id="279" r:id="rId8"/>
    <p:sldId id="280" r:id="rId9"/>
    <p:sldId id="281" r:id="rId10"/>
    <p:sldId id="282" r:id="rId11"/>
    <p:sldId id="283" r:id="rId12"/>
    <p:sldId id="286" r:id="rId13"/>
    <p:sldId id="287"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2" autoAdjust="0"/>
  </p:normalViewPr>
  <p:slideViewPr>
    <p:cSldViewPr>
      <p:cViewPr varScale="1">
        <p:scale>
          <a:sx n="70" d="100"/>
          <a:sy n="70" d="100"/>
        </p:scale>
        <p:origin x="151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15DB34E-8943-4993-9F75-7EEA66EB94F0}" type="datetimeFigureOut">
              <a:rPr lang="es-ES" smtClean="0"/>
              <a:t>16/08/2017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2993618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15DB34E-8943-4993-9F75-7EEA66EB94F0}" type="datetimeFigureOut">
              <a:rPr lang="es-ES" smtClean="0"/>
              <a:t>16/08/2017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3578671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15DB34E-8943-4993-9F75-7EEA66EB94F0}" type="datetimeFigureOut">
              <a:rPr lang="es-ES" smtClean="0"/>
              <a:t>16/08/2017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3075952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15DB34E-8943-4993-9F75-7EEA66EB94F0}" type="datetimeFigureOut">
              <a:rPr lang="es-ES" smtClean="0"/>
              <a:t>16/08/2017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6E0CF8B-D72D-46EC-9B7D-DD8A7B74AFC3}" type="slidenum">
              <a:rPr lang="es-ES" smtClean="0"/>
              <a:t>‹Nº›</a:t>
            </a:fld>
            <a:endParaRPr lang="es-E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0826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15DB34E-8943-4993-9F75-7EEA66EB94F0}" type="datetimeFigureOut">
              <a:rPr lang="es-ES" smtClean="0"/>
              <a:t>16/08/2017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3797086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15DB34E-8943-4993-9F75-7EEA66EB94F0}" type="datetimeFigureOut">
              <a:rPr lang="es-ES" smtClean="0"/>
              <a:t>16/08/2017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1274293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15DB34E-8943-4993-9F75-7EEA66EB94F0}" type="datetimeFigureOut">
              <a:rPr lang="es-ES" smtClean="0"/>
              <a:t>16/08/2017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2579347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15DB34E-8943-4993-9F75-7EEA66EB94F0}" type="datetimeFigureOut">
              <a:rPr lang="es-ES" smtClean="0"/>
              <a:t>16/08/2017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2577378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s-ES" smtClean="0"/>
              <a:t>Haga clic para modificar el estilo de título del patrón</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15DB34E-8943-4993-9F75-7EEA66EB94F0}" type="datetimeFigureOut">
              <a:rPr lang="es-ES" smtClean="0"/>
              <a:t>16/08/2017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1537025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15DB34E-8943-4993-9F75-7EEA66EB94F0}" type="datetimeFigureOut">
              <a:rPr lang="es-ES" smtClean="0"/>
              <a:t>16/08/2017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192079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15DB34E-8943-4993-9F75-7EEA66EB94F0}" type="datetimeFigureOut">
              <a:rPr lang="es-ES" smtClean="0"/>
              <a:t>16/08/2017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2145226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15DB34E-8943-4993-9F75-7EEA66EB94F0}" type="datetimeFigureOut">
              <a:rPr lang="es-ES" smtClean="0"/>
              <a:t>16/08/2017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422998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Content Placeholder 3"/>
          <p:cNvSpPr>
            <a:spLocks noGrp="1"/>
          </p:cNvSpPr>
          <p:nvPr>
            <p:ph sz="quarter" idx="13"/>
          </p:nvPr>
        </p:nvSpPr>
        <p:spPr>
          <a:xfrm>
            <a:off x="685331" y="3051013"/>
            <a:ext cx="3829520"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3" name="Content Placeholder 5"/>
          <p:cNvSpPr>
            <a:spLocks noGrp="1"/>
          </p:cNvSpPr>
          <p:nvPr>
            <p:ph sz="quarter" idx="14"/>
          </p:nvPr>
        </p:nvSpPr>
        <p:spPr>
          <a:xfrm>
            <a:off x="4629150" y="3051013"/>
            <a:ext cx="3829051"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15DB34E-8943-4993-9F75-7EEA66EB94F0}" type="datetimeFigureOut">
              <a:rPr lang="es-ES" smtClean="0"/>
              <a:t>16/08/2017</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383942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15DB34E-8943-4993-9F75-7EEA66EB94F0}" type="datetimeFigureOut">
              <a:rPr lang="es-ES" smtClean="0"/>
              <a:t>16/08/2017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260085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415DB34E-8943-4993-9F75-7EEA66EB94F0}" type="datetimeFigureOut">
              <a:rPr lang="es-ES" smtClean="0"/>
              <a:t>16/08/2017</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2782241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s-ES" smtClean="0"/>
              <a:t>Haga clic para modificar el estilo de título del patrón</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15DB34E-8943-4993-9F75-7EEA66EB94F0}" type="datetimeFigureOut">
              <a:rPr lang="es-ES" smtClean="0"/>
              <a:t>16/08/2017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724750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15DB34E-8943-4993-9F75-7EEA66EB94F0}" type="datetimeFigureOut">
              <a:rPr lang="es-ES" smtClean="0"/>
              <a:t>16/08/2017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6E0CF8B-D72D-46EC-9B7D-DD8A7B74AFC3}" type="slidenum">
              <a:rPr lang="es-ES" smtClean="0"/>
              <a:t>‹Nº›</a:t>
            </a:fld>
            <a:endParaRPr lang="es-ES"/>
          </a:p>
        </p:txBody>
      </p:sp>
    </p:spTree>
    <p:extLst>
      <p:ext uri="{BB962C8B-B14F-4D97-AF65-F5344CB8AC3E}">
        <p14:creationId xmlns:p14="http://schemas.microsoft.com/office/powerpoint/2010/main" val="369709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000">
              <a:srgbClr val="FFFF00">
                <a:lumMod val="100000"/>
              </a:srgbClr>
            </a:gs>
            <a:gs pos="50000">
              <a:srgbClr val="DCDCDC"/>
            </a:gs>
            <a:gs pos="0">
              <a:schemeClr val="bg1">
                <a:tint val="90000"/>
                <a:lumMod val="110000"/>
              </a:schemeClr>
            </a:gs>
            <a:gs pos="100000">
              <a:schemeClr val="bg1">
                <a:shade val="64000"/>
                <a:lumMod val="88000"/>
              </a:schemeClr>
            </a:gs>
          </a:gsLst>
          <a:lin ang="9600000" scaled="0"/>
          <a:tileRect/>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415DB34E-8943-4993-9F75-7EEA66EB94F0}" type="datetimeFigureOut">
              <a:rPr lang="es-ES" smtClean="0"/>
              <a:t>16/08/2017</a:t>
            </a:fld>
            <a:endParaRPr lang="es-E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s-E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96E0CF8B-D72D-46EC-9B7D-DD8A7B74AFC3}" type="slidenum">
              <a:rPr lang="es-ES" smtClean="0"/>
              <a:t>‹Nº›</a:t>
            </a:fld>
            <a:endParaRPr lang="es-ES"/>
          </a:p>
        </p:txBody>
      </p:sp>
    </p:spTree>
    <p:extLst>
      <p:ext uri="{BB962C8B-B14F-4D97-AF65-F5344CB8AC3E}">
        <p14:creationId xmlns:p14="http://schemas.microsoft.com/office/powerpoint/2010/main" val="16928733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267744" y="5229200"/>
            <a:ext cx="5976664" cy="1080120"/>
          </a:xfrm>
        </p:spPr>
        <p:txBody>
          <a:bodyPr>
            <a:noAutofit/>
          </a:bodyPr>
          <a:lstStyle/>
          <a:p>
            <a:r>
              <a:rPr lang="es-ES" sz="1800" b="1" dirty="0" smtClean="0">
                <a:solidFill>
                  <a:schemeClr val="tx1"/>
                </a:solidFill>
              </a:rPr>
              <a:t>COSTOS 1</a:t>
            </a:r>
            <a:endParaRPr lang="es-ES" sz="1800" b="1" dirty="0">
              <a:solidFill>
                <a:schemeClr val="tx1"/>
              </a:solidFill>
            </a:endParaRPr>
          </a:p>
          <a:p>
            <a:r>
              <a:rPr lang="es-ES" sz="1800" dirty="0" smtClean="0">
                <a:solidFill>
                  <a:schemeClr val="tx1"/>
                </a:solidFill>
              </a:rPr>
              <a:t>Facilitador</a:t>
            </a:r>
            <a:r>
              <a:rPr lang="es-ES" sz="1800" dirty="0">
                <a:solidFill>
                  <a:schemeClr val="tx1"/>
                </a:solidFill>
              </a:rPr>
              <a:t>: </a:t>
            </a:r>
            <a:r>
              <a:rPr lang="es-ES" sz="1800" dirty="0" smtClean="0">
                <a:solidFill>
                  <a:schemeClr val="tx1"/>
                </a:solidFill>
              </a:rPr>
              <a:t>Carlos Andrés Moreno Penagos</a:t>
            </a:r>
            <a:endParaRPr lang="es-ES" sz="1800" dirty="0">
              <a:solidFill>
                <a:schemeClr val="tx1"/>
              </a:solidFill>
            </a:endParaRPr>
          </a:p>
        </p:txBody>
      </p:sp>
      <p:pic>
        <p:nvPicPr>
          <p:cNvPr id="4"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5736" y="1412776"/>
            <a:ext cx="4464496" cy="3528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67121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fontScale="92500" lnSpcReduction="10000"/>
          </a:bodyPr>
          <a:lstStyle/>
          <a:p>
            <a:pPr marL="457200" indent="-457200">
              <a:buAutoNum type="alphaLcPeriod"/>
            </a:pPr>
            <a:r>
              <a:rPr lang="es-CO" b="1" dirty="0" smtClean="0">
                <a:solidFill>
                  <a:schemeClr val="tx1"/>
                </a:solidFill>
              </a:rPr>
              <a:t>Materiales</a:t>
            </a:r>
            <a:r>
              <a:rPr lang="es-CO" b="1" dirty="0">
                <a:solidFill>
                  <a:schemeClr val="tx1"/>
                </a:solidFill>
              </a:rPr>
              <a:t>, Repuestos y Accesorios (M R y A</a:t>
            </a:r>
            <a:r>
              <a:rPr lang="es-CO" b="1" dirty="0" smtClean="0">
                <a:solidFill>
                  <a:schemeClr val="tx1"/>
                </a:solidFill>
              </a:rPr>
              <a:t>):</a:t>
            </a:r>
          </a:p>
          <a:p>
            <a:r>
              <a:rPr lang="es-CO" dirty="0" smtClean="0"/>
              <a:t> </a:t>
            </a:r>
            <a:r>
              <a:rPr lang="es-CO" dirty="0">
                <a:solidFill>
                  <a:schemeClr val="tx1"/>
                </a:solidFill>
              </a:rPr>
              <a:t>Elementos físicos diferentes de las materias primas que se requieren para obtener un producto terminado y no están físicamente en éste; entre los materiales tenemos las grasas, lubricantes, aceites, combustibles; algunos repuestos son los piñones, poleas, bandas, motores, lanzaderas; y como accesorios están el metro, la regla, los moldes, lápices, tijeras, cartulina, otros.</a:t>
            </a: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19781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fontScale="92500" lnSpcReduction="10000"/>
          </a:bodyPr>
          <a:lstStyle/>
          <a:p>
            <a:r>
              <a:rPr lang="es-CO" b="1" dirty="0">
                <a:solidFill>
                  <a:schemeClr val="tx1"/>
                </a:solidFill>
              </a:rPr>
              <a:t>b</a:t>
            </a:r>
            <a:r>
              <a:rPr lang="es-CO" b="1" dirty="0" smtClean="0">
                <a:solidFill>
                  <a:schemeClr val="tx1"/>
                </a:solidFill>
              </a:rPr>
              <a:t>. </a:t>
            </a:r>
            <a:r>
              <a:rPr lang="es-CO" b="1" dirty="0">
                <a:solidFill>
                  <a:schemeClr val="tx1"/>
                </a:solidFill>
              </a:rPr>
              <a:t>Mano de Obra Indirecta (MOI): </a:t>
            </a:r>
            <a:endParaRPr lang="es-CO" b="1" dirty="0" smtClean="0">
              <a:solidFill>
                <a:schemeClr val="tx1"/>
              </a:solidFill>
            </a:endParaRPr>
          </a:p>
          <a:p>
            <a:r>
              <a:rPr lang="es-CO" dirty="0" smtClean="0">
                <a:solidFill>
                  <a:schemeClr val="tx1"/>
                </a:solidFill>
              </a:rPr>
              <a:t>Toda </a:t>
            </a:r>
            <a:r>
              <a:rPr lang="es-CO" dirty="0">
                <a:solidFill>
                  <a:schemeClr val="tx1"/>
                </a:solidFill>
              </a:rPr>
              <a:t>contraprestación (salario, prestaciones sociales, aportes parafiscales, horas extras, bonificaciones, auxilio de transporte, etc.) al personal de producción diferente de los operarios (Administrador de Planta, electricistas, supervisores, ingeniero industrial, secretarias, supernumerarios, personal de mantenimiento, celadores, todos de producción).</a:t>
            </a: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4760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a:bodyPr>
          <a:lstStyle/>
          <a:p>
            <a:r>
              <a:rPr lang="es-CO" b="1" dirty="0">
                <a:solidFill>
                  <a:schemeClr val="tx1"/>
                </a:solidFill>
              </a:rPr>
              <a:t>c. Otros CIF: </a:t>
            </a:r>
            <a:endParaRPr lang="es-CO" b="1" dirty="0" smtClean="0">
              <a:solidFill>
                <a:schemeClr val="tx1"/>
              </a:solidFill>
            </a:endParaRPr>
          </a:p>
          <a:p>
            <a:r>
              <a:rPr lang="es-CO" dirty="0" smtClean="0">
                <a:solidFill>
                  <a:schemeClr val="tx1"/>
                </a:solidFill>
              </a:rPr>
              <a:t>Depreciaciones</a:t>
            </a:r>
            <a:r>
              <a:rPr lang="es-CO" dirty="0">
                <a:solidFill>
                  <a:schemeClr val="tx1"/>
                </a:solidFill>
              </a:rPr>
              <a:t>, pólizas de seguros, arrendamientos, impuestos municipales (predial y  valorización), energía, acueducto y saneamiento, gas, telefonía, etc. todos de producción.</a:t>
            </a: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9119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a:bodyPr>
          <a:lstStyle/>
          <a:p>
            <a:r>
              <a:rPr lang="es-CO" b="1" dirty="0"/>
              <a:t>NOTA</a:t>
            </a:r>
            <a:r>
              <a:rPr lang="es-CO" dirty="0">
                <a:solidFill>
                  <a:schemeClr val="tx1"/>
                </a:solidFill>
              </a:rPr>
              <a:t>: </a:t>
            </a:r>
            <a:endParaRPr lang="es-CO" dirty="0" smtClean="0">
              <a:solidFill>
                <a:schemeClr val="tx1"/>
              </a:solidFill>
            </a:endParaRPr>
          </a:p>
          <a:p>
            <a:r>
              <a:rPr lang="es-CO" dirty="0" smtClean="0">
                <a:solidFill>
                  <a:schemeClr val="tx1"/>
                </a:solidFill>
              </a:rPr>
              <a:t>para </a:t>
            </a:r>
            <a:r>
              <a:rPr lang="es-CO" dirty="0">
                <a:solidFill>
                  <a:schemeClr val="tx1"/>
                </a:solidFill>
              </a:rPr>
              <a:t>que un concepto sea un CIF tiene que haberse usado (consumido) en producción.</a:t>
            </a: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620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a:bodyPr>
          <a:lstStyle/>
          <a:p>
            <a:r>
              <a:rPr lang="es-ES" sz="2800" b="1" dirty="0" smtClean="0">
                <a:solidFill>
                  <a:schemeClr val="tx1"/>
                </a:solidFill>
              </a:rPr>
              <a:t>CARLOS ANDRES MORENO PENAGOS</a:t>
            </a:r>
          </a:p>
          <a:p>
            <a:r>
              <a:rPr lang="es-ES" sz="2000" dirty="0" smtClean="0">
                <a:solidFill>
                  <a:schemeClr val="tx1"/>
                </a:solidFill>
              </a:rPr>
              <a:t>CONTADOR PUBLICO </a:t>
            </a:r>
          </a:p>
          <a:p>
            <a:r>
              <a:rPr lang="es-ES" sz="2000" dirty="0" smtClean="0">
                <a:solidFill>
                  <a:schemeClr val="tx1"/>
                </a:solidFill>
              </a:rPr>
              <a:t>ADMINISTRADOR DE EMPRESAS</a:t>
            </a:r>
          </a:p>
          <a:p>
            <a:r>
              <a:rPr lang="es-ES" sz="2000" dirty="0" smtClean="0">
                <a:solidFill>
                  <a:schemeClr val="tx1"/>
                </a:solidFill>
              </a:rPr>
              <a:t>ESPECIALISTA EN POLITICA Y LEGISLACION TRIBUTARIA</a:t>
            </a:r>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0309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fontScale="92500" lnSpcReduction="20000"/>
          </a:bodyPr>
          <a:lstStyle/>
          <a:p>
            <a:r>
              <a:rPr lang="es-ES" sz="2400" dirty="0">
                <a:solidFill>
                  <a:schemeClr val="tx1"/>
                </a:solidFill>
              </a:rPr>
              <a:t>CONTABILIDAD DE COSTOS</a:t>
            </a:r>
          </a:p>
          <a:p>
            <a:r>
              <a:rPr lang="es-CO" dirty="0" smtClean="0">
                <a:solidFill>
                  <a:schemeClr val="tx1"/>
                </a:solidFill>
              </a:rPr>
              <a:t>Es </a:t>
            </a:r>
            <a:r>
              <a:rPr lang="es-CO" dirty="0">
                <a:solidFill>
                  <a:schemeClr val="tx1"/>
                </a:solidFill>
              </a:rPr>
              <a:t>un sistema de información que permite la clasificación, acumulación, asignación y control de los costos.  A la contabilidad de costos le corresponde determinar cuánto cuesta producir un producto, desde el punto de vista monetario; con el fin de determinar los precios de venta,  el margen de utilidad y otra información necesaria para la planeación, el control y toma de decisiones</a:t>
            </a:r>
            <a:r>
              <a:rPr lang="es-CO" dirty="0" smtClean="0">
                <a:solidFill>
                  <a:schemeClr val="tx1"/>
                </a:solidFill>
              </a:rPr>
              <a:t>.</a:t>
            </a:r>
            <a:endParaRPr lang="es-CO"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7885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a:bodyPr>
          <a:lstStyle/>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a 4"/>
          <p:cNvGraphicFramePr>
            <a:graphicFrameLocks noGrp="1"/>
          </p:cNvGraphicFramePr>
          <p:nvPr>
            <p:extLst>
              <p:ext uri="{D42A27DB-BD31-4B8C-83A1-F6EECF244321}">
                <p14:modId xmlns:p14="http://schemas.microsoft.com/office/powerpoint/2010/main" val="3159085947"/>
              </p:ext>
            </p:extLst>
          </p:nvPr>
        </p:nvGraphicFramePr>
        <p:xfrm>
          <a:off x="899592" y="2636911"/>
          <a:ext cx="7632847" cy="3479025"/>
        </p:xfrm>
        <a:graphic>
          <a:graphicData uri="http://schemas.openxmlformats.org/drawingml/2006/table">
            <a:tbl>
              <a:tblPr firstRow="1" firstCol="1" bandRow="1">
                <a:tableStyleId>{5C22544A-7EE6-4342-B048-85BDC9FD1C3A}</a:tableStyleId>
              </a:tblPr>
              <a:tblGrid>
                <a:gridCol w="3688551">
                  <a:extLst>
                    <a:ext uri="{9D8B030D-6E8A-4147-A177-3AD203B41FA5}">
                      <a16:colId xmlns:a16="http://schemas.microsoft.com/office/drawing/2014/main" xmlns="" val="3862900457"/>
                    </a:ext>
                  </a:extLst>
                </a:gridCol>
                <a:gridCol w="255745">
                  <a:extLst>
                    <a:ext uri="{9D8B030D-6E8A-4147-A177-3AD203B41FA5}">
                      <a16:colId xmlns:a16="http://schemas.microsoft.com/office/drawing/2014/main" xmlns="" val="796645442"/>
                    </a:ext>
                  </a:extLst>
                </a:gridCol>
                <a:gridCol w="3688551">
                  <a:extLst>
                    <a:ext uri="{9D8B030D-6E8A-4147-A177-3AD203B41FA5}">
                      <a16:colId xmlns:a16="http://schemas.microsoft.com/office/drawing/2014/main" xmlns="" val="3397064061"/>
                    </a:ext>
                  </a:extLst>
                </a:gridCol>
              </a:tblGrid>
              <a:tr h="360041">
                <a:tc>
                  <a:txBody>
                    <a:bodyPr/>
                    <a:lstStyle/>
                    <a:p>
                      <a:pPr marL="900430" marR="241300" indent="-900430" algn="ctr">
                        <a:lnSpc>
                          <a:spcPts val="1200"/>
                        </a:lnSpc>
                        <a:spcAft>
                          <a:spcPts val="0"/>
                        </a:spcAft>
                      </a:pPr>
                      <a:r>
                        <a:rPr lang="es-CO" sz="1400" dirty="0">
                          <a:effectLst/>
                        </a:rPr>
                        <a:t>CONTABILIDAD FINANCIERA</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 </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CONTABILIDAD DE COSTOS</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681252487"/>
                  </a:ext>
                </a:extLst>
              </a:tr>
              <a:tr h="275882">
                <a:tc>
                  <a:txBody>
                    <a:bodyPr/>
                    <a:lstStyle/>
                    <a:p>
                      <a:pPr marL="900430" marR="241300" indent="-900430" algn="ctr">
                        <a:lnSpc>
                          <a:spcPts val="1200"/>
                        </a:lnSpc>
                        <a:spcAft>
                          <a:spcPts val="0"/>
                        </a:spcAft>
                      </a:pPr>
                      <a:r>
                        <a:rPr lang="es-CO" sz="1400">
                          <a:effectLst/>
                        </a:rPr>
                        <a:t>Es obligatoria.</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dirty="0">
                          <a:effectLst/>
                        </a:rPr>
                        <a:t> </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Es necesaria, pero no obligatoria.</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47716500"/>
                  </a:ext>
                </a:extLst>
              </a:tr>
              <a:tr h="318023">
                <a:tc>
                  <a:txBody>
                    <a:bodyPr/>
                    <a:lstStyle/>
                    <a:p>
                      <a:pPr marL="900430" marR="241300" indent="-900430" algn="ctr">
                        <a:lnSpc>
                          <a:spcPts val="1200"/>
                        </a:lnSpc>
                        <a:spcAft>
                          <a:spcPts val="0"/>
                        </a:spcAft>
                      </a:pPr>
                      <a:r>
                        <a:rPr lang="es-CO" sz="1400">
                          <a:effectLst/>
                        </a:rPr>
                        <a:t>La información es para uso externo e interno.</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a:effectLst/>
                        </a:rPr>
                        <a:t> </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La información es para uso interno.</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82094217"/>
                  </a:ext>
                </a:extLst>
              </a:tr>
              <a:tr h="551764">
                <a:tc>
                  <a:txBody>
                    <a:bodyPr/>
                    <a:lstStyle/>
                    <a:p>
                      <a:pPr marL="900430" marR="241300" indent="-900430" algn="ctr">
                        <a:lnSpc>
                          <a:spcPts val="1200"/>
                        </a:lnSpc>
                        <a:spcAft>
                          <a:spcPts val="0"/>
                        </a:spcAft>
                      </a:pPr>
                      <a:r>
                        <a:rPr lang="es-CO" sz="1400" dirty="0">
                          <a:effectLst/>
                        </a:rPr>
                        <a:t>La unidad de medida es el peso ($).</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a:effectLst/>
                        </a:rPr>
                        <a:t> </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Utiliza varias unidades de medida (HM., HMOD., unidades, peso, kilos).</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505864923"/>
                  </a:ext>
                </a:extLst>
              </a:tr>
              <a:tr h="318023">
                <a:tc>
                  <a:txBody>
                    <a:bodyPr/>
                    <a:lstStyle/>
                    <a:p>
                      <a:pPr marL="900430" marR="241300" indent="-900430" algn="ctr">
                        <a:lnSpc>
                          <a:spcPts val="1200"/>
                        </a:lnSpc>
                        <a:spcAft>
                          <a:spcPts val="0"/>
                        </a:spcAft>
                      </a:pPr>
                      <a:r>
                        <a:rPr lang="es-CO" sz="1400">
                          <a:effectLst/>
                        </a:rPr>
                        <a:t>Se aplica a cualquier tipo de empresas.</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a:effectLst/>
                        </a:rPr>
                        <a:t> </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Se aplica principalmente a empresas Industriales.</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298742880"/>
                  </a:ext>
                </a:extLst>
              </a:tr>
              <a:tr h="551764">
                <a:tc>
                  <a:txBody>
                    <a:bodyPr/>
                    <a:lstStyle/>
                    <a:p>
                      <a:pPr marL="900430" marR="241300" indent="-900430" algn="ctr">
                        <a:lnSpc>
                          <a:spcPts val="1200"/>
                        </a:lnSpc>
                        <a:spcAft>
                          <a:spcPts val="0"/>
                        </a:spcAft>
                      </a:pPr>
                      <a:r>
                        <a:rPr lang="es-CO" sz="1400">
                          <a:effectLst/>
                        </a:rPr>
                        <a:t>Cumple con normas y procedimientos generalmente aceptados.</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a:effectLst/>
                        </a:rPr>
                        <a:t> </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No tiene restricciones, sólo busca la utilidad.</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070437802"/>
                  </a:ext>
                </a:extLst>
              </a:tr>
              <a:tr h="551764">
                <a:tc>
                  <a:txBody>
                    <a:bodyPr/>
                    <a:lstStyle/>
                    <a:p>
                      <a:pPr marL="900430" marR="241300" indent="-900430" algn="ctr">
                        <a:lnSpc>
                          <a:spcPts val="1200"/>
                        </a:lnSpc>
                        <a:spcAft>
                          <a:spcPts val="0"/>
                        </a:spcAft>
                      </a:pPr>
                      <a:r>
                        <a:rPr lang="es-CO" sz="1400">
                          <a:effectLst/>
                        </a:rPr>
                        <a:t>Presenta información sobre bases regulares período contable)</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a:effectLst/>
                        </a:rPr>
                        <a:t> </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Presenta información cada que se requiere.</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8644464"/>
                  </a:ext>
                </a:extLst>
              </a:tr>
              <a:tr h="275882">
                <a:tc>
                  <a:txBody>
                    <a:bodyPr/>
                    <a:lstStyle/>
                    <a:p>
                      <a:pPr marL="900430" marR="241300" indent="-900430" algn="ctr">
                        <a:lnSpc>
                          <a:spcPts val="1200"/>
                        </a:lnSpc>
                        <a:spcAft>
                          <a:spcPts val="0"/>
                        </a:spcAft>
                      </a:pPr>
                      <a:r>
                        <a:rPr lang="es-CO" sz="1400">
                          <a:effectLst/>
                        </a:rPr>
                        <a:t>Evalúa y analiza la empresa como un todo.</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a:effectLst/>
                        </a:rPr>
                        <a:t> </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Analiza una parte de la actividad económica.</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66034641"/>
                  </a:ext>
                </a:extLst>
              </a:tr>
              <a:tr h="275882">
                <a:tc>
                  <a:txBody>
                    <a:bodyPr/>
                    <a:lstStyle/>
                    <a:p>
                      <a:pPr marL="900430" marR="241300" indent="-900430" algn="ctr">
                        <a:lnSpc>
                          <a:spcPts val="1200"/>
                        </a:lnSpc>
                        <a:spcAft>
                          <a:spcPts val="0"/>
                        </a:spcAft>
                      </a:pPr>
                      <a:r>
                        <a:rPr lang="es-CO" sz="1400">
                          <a:effectLst/>
                        </a:rPr>
                        <a:t>Usa el sistema contable de partida doble.</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241300" lvl="0" indent="-342900" algn="ctr">
                        <a:lnSpc>
                          <a:spcPts val="1200"/>
                        </a:lnSpc>
                        <a:spcAft>
                          <a:spcPts val="0"/>
                        </a:spcAft>
                        <a:buFont typeface="+mj-lt"/>
                        <a:buAutoNum type="arabicPeriod"/>
                      </a:pPr>
                      <a:r>
                        <a:rPr lang="es-CO" sz="1400">
                          <a:effectLst/>
                        </a:rPr>
                        <a:t> </a:t>
                      </a:r>
                      <a:endParaRPr lang="es-CO" sz="14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900430" marR="241300" indent="-900430" algn="ctr">
                        <a:lnSpc>
                          <a:spcPts val="1200"/>
                        </a:lnSpc>
                        <a:spcAft>
                          <a:spcPts val="0"/>
                        </a:spcAft>
                      </a:pPr>
                      <a:r>
                        <a:rPr lang="es-CO" sz="1400" dirty="0">
                          <a:effectLst/>
                        </a:rPr>
                        <a:t>Cualquier sistema es útil.</a:t>
                      </a:r>
                      <a:endParaRPr lang="es-CO"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20420489"/>
                  </a:ext>
                </a:extLst>
              </a:tr>
            </a:tbl>
          </a:graphicData>
        </a:graphic>
      </p:graphicFrame>
    </p:spTree>
    <p:extLst>
      <p:ext uri="{BB962C8B-B14F-4D97-AF65-F5344CB8AC3E}">
        <p14:creationId xmlns:p14="http://schemas.microsoft.com/office/powerpoint/2010/main" val="3956990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fontScale="77500" lnSpcReduction="20000"/>
          </a:bodyPr>
          <a:lstStyle/>
          <a:p>
            <a:r>
              <a:rPr lang="es-CO" dirty="0">
                <a:solidFill>
                  <a:schemeClr val="tx1"/>
                </a:solidFill>
              </a:rPr>
              <a:t>Diferencia entre Costo y Gasto</a:t>
            </a:r>
          </a:p>
          <a:p>
            <a:r>
              <a:rPr lang="es-CO" dirty="0">
                <a:solidFill>
                  <a:schemeClr val="tx1"/>
                </a:solidFill>
              </a:rPr>
              <a:t> </a:t>
            </a:r>
          </a:p>
          <a:p>
            <a:r>
              <a:rPr lang="es-CO" b="1" dirty="0">
                <a:solidFill>
                  <a:schemeClr val="tx1"/>
                </a:solidFill>
              </a:rPr>
              <a:t>Costo: </a:t>
            </a:r>
            <a:r>
              <a:rPr lang="es-CO" dirty="0">
                <a:solidFill>
                  <a:schemeClr val="tx1"/>
                </a:solidFill>
              </a:rPr>
              <a:t>Es todo pago o cargo relacionado con el departamento de producción, cuyo valor queda incluido en los productos (desembolso capitalizable).</a:t>
            </a:r>
          </a:p>
          <a:p>
            <a:r>
              <a:rPr lang="es-CO" b="1" dirty="0">
                <a:solidFill>
                  <a:schemeClr val="tx1"/>
                </a:solidFill>
              </a:rPr>
              <a:t> </a:t>
            </a:r>
            <a:endParaRPr lang="es-CO" dirty="0">
              <a:solidFill>
                <a:schemeClr val="tx1"/>
              </a:solidFill>
            </a:endParaRPr>
          </a:p>
          <a:p>
            <a:r>
              <a:rPr lang="es-CO" b="1" dirty="0">
                <a:solidFill>
                  <a:schemeClr val="tx1"/>
                </a:solidFill>
              </a:rPr>
              <a:t>Gasto: </a:t>
            </a:r>
            <a:r>
              <a:rPr lang="es-CO" dirty="0">
                <a:solidFill>
                  <a:schemeClr val="tx1"/>
                </a:solidFill>
              </a:rPr>
              <a:t>Es todo pago o cargo relacionado con los departamentos de administración y ventas, cuyo valor se consume en el período contable (desembolso no capitalizable)</a:t>
            </a: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79699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a:bodyPr>
          <a:lstStyle/>
          <a:p>
            <a:r>
              <a:rPr lang="es-ES" sz="2000" dirty="0" smtClean="0">
                <a:solidFill>
                  <a:schemeClr val="tx1"/>
                </a:solidFill>
              </a:rPr>
              <a:t>ELEMENTOS DEL COSTO</a:t>
            </a:r>
          </a:p>
          <a:p>
            <a:r>
              <a:rPr lang="es-CO" dirty="0">
                <a:solidFill>
                  <a:schemeClr val="tx1"/>
                </a:solidFill>
              </a:rPr>
              <a:t>En el costo de fabricación se identifican tres elementos: </a:t>
            </a:r>
            <a:endParaRPr lang="es-CO" dirty="0" smtClean="0">
              <a:solidFill>
                <a:schemeClr val="tx1"/>
              </a:solidFill>
            </a:endParaRPr>
          </a:p>
          <a:p>
            <a:r>
              <a:rPr lang="es-CO" dirty="0" smtClean="0">
                <a:solidFill>
                  <a:schemeClr val="tx1"/>
                </a:solidFill>
              </a:rPr>
              <a:t>las </a:t>
            </a:r>
            <a:r>
              <a:rPr lang="es-CO" dirty="0">
                <a:solidFill>
                  <a:schemeClr val="tx1"/>
                </a:solidFill>
              </a:rPr>
              <a:t>Materias Primas, la Mano de Obra Directa y los Costos Indirectos de Fabricación.</a:t>
            </a: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42018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fontScale="92500" lnSpcReduction="10000"/>
          </a:bodyPr>
          <a:lstStyle/>
          <a:p>
            <a:r>
              <a:rPr lang="es-CO" b="1" dirty="0">
                <a:solidFill>
                  <a:schemeClr val="tx1"/>
                </a:solidFill>
              </a:rPr>
              <a:t>Materias Primas (MP): </a:t>
            </a:r>
            <a:endParaRPr lang="es-CO" b="1" dirty="0" smtClean="0">
              <a:solidFill>
                <a:schemeClr val="tx1"/>
              </a:solidFill>
            </a:endParaRPr>
          </a:p>
          <a:p>
            <a:r>
              <a:rPr lang="es-CO" dirty="0" smtClean="0">
                <a:solidFill>
                  <a:schemeClr val="tx1"/>
                </a:solidFill>
              </a:rPr>
              <a:t>Es </a:t>
            </a:r>
            <a:r>
              <a:rPr lang="es-CO" dirty="0">
                <a:solidFill>
                  <a:schemeClr val="tx1"/>
                </a:solidFill>
              </a:rPr>
              <a:t>el primer elemento del costo y comprende los insumos que Guardan una relación directa con el producto terminado bien sea por la fácil asignación a éste o lo importante de su valor dentro del costo del producto. Ej.: La tela, el cierre, la marquilla y los botones son MP de un jean; el cuero, la suela, los </a:t>
            </a:r>
            <a:r>
              <a:rPr lang="es-CO" dirty="0" err="1">
                <a:solidFill>
                  <a:schemeClr val="tx1"/>
                </a:solidFill>
              </a:rPr>
              <a:t>ojalillos</a:t>
            </a:r>
            <a:r>
              <a:rPr lang="es-CO" dirty="0">
                <a:solidFill>
                  <a:schemeClr val="tx1"/>
                </a:solidFill>
              </a:rPr>
              <a:t> y los cordones son MP del zapato.</a:t>
            </a: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3705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fontScale="85000" lnSpcReduction="20000"/>
          </a:bodyPr>
          <a:lstStyle/>
          <a:p>
            <a:r>
              <a:rPr lang="es-CO" b="1" dirty="0">
                <a:solidFill>
                  <a:schemeClr val="tx1"/>
                </a:solidFill>
              </a:rPr>
              <a:t>Mano de Obra Directa (MOD): </a:t>
            </a:r>
            <a:endParaRPr lang="es-CO" b="1" dirty="0" smtClean="0">
              <a:solidFill>
                <a:schemeClr val="tx1"/>
              </a:solidFill>
            </a:endParaRPr>
          </a:p>
          <a:p>
            <a:r>
              <a:rPr lang="es-CO" dirty="0" smtClean="0">
                <a:solidFill>
                  <a:schemeClr val="tx1"/>
                </a:solidFill>
              </a:rPr>
              <a:t>Es </a:t>
            </a:r>
            <a:r>
              <a:rPr lang="es-CO" dirty="0">
                <a:solidFill>
                  <a:schemeClr val="tx1"/>
                </a:solidFill>
              </a:rPr>
              <a:t>el segundo elemento del costo y comprende toda remuneración (salario, prestaciones sociales, aportes parafiscales, auxilio de transporte, horas extras, incentivos, etc.) a los operarios (trabajadores que intervienen directamente en la transformación de las materias primas). Ejemplo: Salarios y prestaciones sociales de cortadores, costureras, pulidores, empacadores.</a:t>
            </a:r>
          </a:p>
          <a:p>
            <a:r>
              <a:rPr lang="es-CO" b="1" dirty="0">
                <a:solidFill>
                  <a:schemeClr val="tx1"/>
                </a:solidFill>
              </a:rPr>
              <a:t> </a:t>
            </a:r>
            <a:endParaRPr lang="es-CO" dirty="0">
              <a:solidFill>
                <a:schemeClr val="tx1"/>
              </a:solidFill>
            </a:endParaRPr>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574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b="1" dirty="0"/>
              <a:t/>
            </a:r>
            <a:br>
              <a:rPr lang="es-CO" sz="3600" b="1" dirty="0"/>
            </a:br>
            <a:r>
              <a:rPr lang="es-CO" sz="3600" b="1" dirty="0" smtClean="0"/>
              <a:t/>
            </a:r>
            <a:br>
              <a:rPr lang="es-CO" sz="3600" b="1" dirty="0" smtClean="0"/>
            </a:br>
            <a:r>
              <a:rPr lang="es-CO" sz="3600" dirty="0"/>
              <a:t/>
            </a:r>
            <a:br>
              <a:rPr lang="es-CO" sz="3600" dirty="0"/>
            </a:br>
            <a:r>
              <a:rPr lang="es-CO" sz="3600" dirty="0"/>
              <a:t>	</a:t>
            </a:r>
            <a:br>
              <a:rPr lang="es-CO" sz="3600" dirty="0"/>
            </a:br>
            <a:endParaRPr lang="es-CO" sz="3600" dirty="0"/>
          </a:p>
        </p:txBody>
      </p:sp>
      <p:sp>
        <p:nvSpPr>
          <p:cNvPr id="3" name="2 Subtítulo"/>
          <p:cNvSpPr>
            <a:spLocks noGrp="1"/>
          </p:cNvSpPr>
          <p:nvPr>
            <p:ph type="subTitle" idx="1"/>
          </p:nvPr>
        </p:nvSpPr>
        <p:spPr>
          <a:xfrm>
            <a:off x="1371600" y="2204864"/>
            <a:ext cx="6400800" cy="3433936"/>
          </a:xfrm>
          <a:noFill/>
        </p:spPr>
        <p:txBody>
          <a:bodyPr>
            <a:normAutofit/>
          </a:bodyPr>
          <a:lstStyle/>
          <a:p>
            <a:r>
              <a:rPr lang="es-CO" b="1" dirty="0">
                <a:solidFill>
                  <a:schemeClr val="tx1"/>
                </a:solidFill>
              </a:rPr>
              <a:t>Costos Indirectos de Fabricación (CIF): </a:t>
            </a:r>
            <a:endParaRPr lang="es-CO" b="1" dirty="0" smtClean="0">
              <a:solidFill>
                <a:schemeClr val="tx1"/>
              </a:solidFill>
            </a:endParaRPr>
          </a:p>
          <a:p>
            <a:r>
              <a:rPr lang="es-CO" dirty="0" smtClean="0">
                <a:solidFill>
                  <a:schemeClr val="tx1"/>
                </a:solidFill>
              </a:rPr>
              <a:t>Es </a:t>
            </a:r>
            <a:r>
              <a:rPr lang="es-CO" dirty="0">
                <a:solidFill>
                  <a:schemeClr val="tx1"/>
                </a:solidFill>
              </a:rPr>
              <a:t>el tercer elemento del costo e incluye aquellas erogaciones necesarias para producir, diferentes a MP Y </a:t>
            </a:r>
            <a:r>
              <a:rPr lang="es-CO" dirty="0" smtClean="0">
                <a:solidFill>
                  <a:schemeClr val="tx1"/>
                </a:solidFill>
              </a:rPr>
              <a:t>MOD</a:t>
            </a:r>
            <a:endParaRPr lang="es-CO" dirty="0">
              <a:solidFill>
                <a:schemeClr val="tx1"/>
              </a:solidFill>
            </a:endParaRPr>
          </a:p>
          <a:p>
            <a:r>
              <a:rPr lang="es-CO" b="1" dirty="0"/>
              <a:t> </a:t>
            </a:r>
            <a:endParaRPr lang="es-CO" dirty="0"/>
          </a:p>
          <a:p>
            <a:endParaRPr lang="es-ES" sz="2000" dirty="0">
              <a:solidFill>
                <a:schemeClr val="tx1"/>
              </a:solidFill>
            </a:endParaRPr>
          </a:p>
        </p:txBody>
      </p:sp>
      <p:sp useBgFill="1">
        <p:nvSpPr>
          <p:cNvPr id="2" name="1 Rectángulo"/>
          <p:cNvSpPr/>
          <p:nvPr/>
        </p:nvSpPr>
        <p:spPr>
          <a:xfrm>
            <a:off x="20702" y="975333"/>
            <a:ext cx="8079690" cy="400110"/>
          </a:xfrm>
          <a:prstGeom prst="rect">
            <a:avLst/>
          </a:prstGeom>
        </p:spPr>
        <p:txBody>
          <a:bodyPr wrap="square">
            <a:spAutoFit/>
          </a:bodyPr>
          <a:lstStyle/>
          <a:p>
            <a:r>
              <a:rPr lang="es-ES" sz="2000" dirty="0" smtClean="0"/>
              <a:t>COSTOS 1 -  TECNICO LABORAL EN CONTADURIA SISTEMATIZADA</a:t>
            </a:r>
            <a:endParaRPr lang="es-ES" sz="2000" dirty="0"/>
          </a:p>
        </p:txBody>
      </p:sp>
      <p:pic>
        <p:nvPicPr>
          <p:cNvPr id="7" name="0 Imagen" descr="Isologo CESDE (vertica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565" y="95939"/>
            <a:ext cx="1175267" cy="102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2763698"/>
      </p:ext>
    </p:extLst>
  </p:cSld>
  <p:clrMapOvr>
    <a:masterClrMapping/>
  </p:clrMapOvr>
  <p:timing>
    <p:tnLst>
      <p:par>
        <p:cTn id="1" dur="indefinite" restart="never" nodeType="tmRoot"/>
      </p:par>
    </p:tnLst>
  </p:timing>
</p:sld>
</file>

<file path=ppt/theme/theme1.xml><?xml version="1.0" encoding="utf-8"?>
<a:theme xmlns:a="http://schemas.openxmlformats.org/drawingml/2006/main" name="Gota">
  <a:themeElements>
    <a:clrScheme name="Got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Got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t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TM04033925[[fn=Gota]]</Template>
  <TotalTime>1320</TotalTime>
  <Words>731</Words>
  <Application>Microsoft Office PowerPoint</Application>
  <PresentationFormat>Presentación en pantalla (4:3)</PresentationFormat>
  <Paragraphs>83</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Times New Roman</vt:lpstr>
      <vt:lpstr>Tw Cen MT</vt:lpstr>
      <vt:lpstr>Gota</vt:lpstr>
      <vt:lpstr>Presentación de PowerPoint</vt:lpstr>
      <vt:lpstr>            </vt:lpstr>
      <vt:lpstr>            </vt:lpstr>
      <vt:lpstr>            </vt:lpstr>
      <vt:lpstr>            </vt:lpstr>
      <vt:lpstr>            </vt:lpstr>
      <vt:lpstr>            </vt:lpstr>
      <vt:lpstr>            </vt:lpstr>
      <vt:lpstr>            </vt:lpstr>
      <vt:lpstr>            </vt:lpstr>
      <vt:lpstr>            </vt:lpstr>
      <vt:lpstr>            </vt:lpstr>
      <vt:lpstr>            </vt:lpstr>
    </vt:vector>
  </TitlesOfParts>
  <Company>CESDE 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Diana Patricia López Rios</dc:creator>
  <cp:lastModifiedBy>Carlos Andres Moreno Penagos</cp:lastModifiedBy>
  <cp:revision>56</cp:revision>
  <dcterms:created xsi:type="dcterms:W3CDTF">2012-05-14T20:34:16Z</dcterms:created>
  <dcterms:modified xsi:type="dcterms:W3CDTF">2017-08-16T21:37:37Z</dcterms:modified>
</cp:coreProperties>
</file>